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98" r:id="rId2"/>
    <p:sldId id="286" r:id="rId3"/>
    <p:sldId id="287" r:id="rId4"/>
    <p:sldId id="288" r:id="rId5"/>
    <p:sldId id="289" r:id="rId6"/>
    <p:sldId id="290" r:id="rId7"/>
    <p:sldId id="291" r:id="rId8"/>
    <p:sldId id="292" r:id="rId9"/>
    <p:sldId id="293" r:id="rId10"/>
    <p:sldId id="294" r:id="rId11"/>
    <p:sldId id="295" r:id="rId12"/>
    <p:sldId id="296" r:id="rId13"/>
    <p:sldId id="297" r:id="rId14"/>
    <p:sldId id="261" r:id="rId15"/>
    <p:sldId id="262" r:id="rId16"/>
    <p:sldId id="264" r:id="rId17"/>
    <p:sldId id="265" r:id="rId18"/>
    <p:sldId id="266" r:id="rId19"/>
    <p:sldId id="299" r:id="rId20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6"/>
    <p:restoredTop sz="94718"/>
  </p:normalViewPr>
  <p:slideViewPr>
    <p:cSldViewPr snapToGrid="0" snapToObjects="1">
      <p:cViewPr varScale="1">
        <p:scale>
          <a:sx n="104" d="100"/>
          <a:sy n="104" d="100"/>
        </p:scale>
        <p:origin x="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wmf>
</file>

<file path=ppt/media/image17.jpg>
</file>

<file path=ppt/media/image18.jpeg>
</file>

<file path=ppt/media/image19.jp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B05DF-6EA3-4832-A358-37050946F98F}" type="datetimeFigureOut">
              <a:rPr lang="LID4096" smtClean="0"/>
              <a:t>10/01/2024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C46AF9-C938-4F22-B751-FD7BE61866C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3220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F7616C-3736-49AB-8672-C3193BC183CF}" type="slidenum">
              <a:rPr lang="LID4096" smtClean="0"/>
              <a:t>4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68511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F7616C-3736-49AB-8672-C3193BC183CF}" type="slidenum">
              <a:rPr lang="LID4096" smtClean="0"/>
              <a:t>11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78127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002B0-635A-761F-AF97-2A363283C7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F6ED8-423D-DBEE-895C-8636D9CC6E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473C0-6E6D-54CB-C8FD-1EC1FAC08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BF062-FD02-DEDF-FB32-FEACFA244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95A6A-AC4E-3761-DCE5-1EFC74A1E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26895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8CC4E-A494-B210-7FE9-F649CDAB9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D0B510-C2FA-9EAD-8C4A-BC04592CF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391D7-AC90-E71F-449C-50E37E5BA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697A3-70F0-DB7A-B341-11FC4F0F6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32EFE-77CC-502F-0044-2FD3BA039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079308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09EDA3-AEF3-7DB4-E65F-F0F6D3D6BF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506FF-7A65-FA16-BC79-5EDC5CB2F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5D361-F125-8A2B-69FC-1E3028D2B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F0E56-0B02-6F51-615F-A5CF5F744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652D8-89C2-389E-DCF0-DF704106F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91911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EC056-CE9C-811A-6C4A-36C0712D6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CB3243-C713-2DB7-FA51-061E3F9C9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D9B96-2A70-44AC-960D-4ADB29FF1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A764C-A10C-4C42-9524-25D10CD19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A7450-7C66-9554-EDA7-01A44F04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81207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9C23B-488A-944E-EFE4-7C9FBC1A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84B54E-FF5A-B629-6D86-1F5D693B1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60EA6-2046-DD7C-6B0F-218D0EDB5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BA472-10FE-C21D-422A-01E3F6AF3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E6A6D-090B-97E3-76C2-48B822D0C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71669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2300D-474E-2491-795C-42C979631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A0224-D484-E7A3-6B3A-CD7E7F53C6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C877C-92B7-18BC-5A70-16386EBAD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2AD59F-D28D-883D-72A6-183F0240F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761E1-D1CE-BEDD-CF6A-DE4ED3783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568A64-E8E7-C368-BA5A-71A127EE5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220591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CD7C8-5C08-A6DC-C48A-766883515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356D9-BE11-79E8-4E78-B746AC600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C5DC8E-C8B7-E83B-B3D5-7AEAAFCF7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EDA7A8-D84F-8320-6F48-C75D192DCB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0A9D5B-7A8E-C27A-031F-7B95AF935A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532BC-6F04-901D-37B0-B2B5A3F8E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9B21C6-F686-775F-8A71-FC2481905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DB9CE7-E4CB-F796-885D-03ECB8B32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876859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5E879-063F-C36F-995A-F1384E315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07F834-4E2A-2166-FC89-7217CF381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1AC9E5-17F5-629A-F236-999B122C0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A78C91-6E6E-F44A-A4C0-F50D73D56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8856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524EE-00EA-F0CA-A7FB-D74DE1183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CB0059-E4B2-6BC8-7C35-9C2841B29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864262-85AC-336A-C269-E280AD043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758927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FAB1-C297-4316-84FF-88C51D435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0FA5D-91DF-C706-8472-8E74BE4D0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94DB1-BBB5-142D-450F-5545F588E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5C2F1-C15E-64F2-6A8C-F81F4BE1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328CD-6C36-7210-DD55-F9CF6AE35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0CC1A-9C61-742C-BE0D-10C1673D6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888682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0AB8C-B981-91CB-4062-271DC9999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76236B-8B93-A54B-C4D2-0C3B154526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EC9A69-0691-3537-FC8E-8337D31AC0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E025D5-320A-170E-B234-F058CEE5F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5AA786-A0A0-4214-012F-DF5F2A970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E6463B-D3E1-5AA1-6E1F-9C2F3E7F9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55218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E8093-1A71-1D20-58A5-06A6D7F72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E0B7F6-09D0-BC49-6BA4-6FD73A220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63AD30-0396-F8BB-026E-C1C4681A44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F1DF6-904D-2B45-F318-A60BC9AB1D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3C386-7B03-3813-0037-74625356CD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01163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gitalocean.com/community/tutorials/how-to-create-a-high-availability-setup-with-heartbeat-and-floating-ips-on-ubuntu-16-04" TargetMode="External"/><Relationship Id="rId2" Type="http://schemas.openxmlformats.org/officeDocument/2006/relationships/image" Target="../media/image16.w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www.picpedia.org/highway-signs/e/expensive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oosehelp.com/topics/anxiety/what-is-generalized-anxiety-disorder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en/view-image.php?image=281666&amp;picture=scientist-with-a-test-tube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angry-person-png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tylertate/4383880847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d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www.flickr.com/photos/nocklebeast/4719537466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ipezone.blogspot.com/2011/01/on-todays-menu-us-federal-state-default.html" TargetMode="External"/><Relationship Id="rId13" Type="http://schemas.openxmlformats.org/officeDocument/2006/relationships/hyperlink" Target="https://creativecommons.org/licenses/by-nc-nd/3.0/" TargetMode="External"/><Relationship Id="rId18" Type="http://schemas.openxmlformats.org/officeDocument/2006/relationships/hyperlink" Target="https://creativecommons.org/licenses/by-sa/3.0/" TargetMode="External"/><Relationship Id="rId3" Type="http://schemas.openxmlformats.org/officeDocument/2006/relationships/hyperlink" Target="https://www.flickr.com/photos/lynnholland/2336510258" TargetMode="External"/><Relationship Id="rId7" Type="http://schemas.openxmlformats.org/officeDocument/2006/relationships/image" Target="../media/image6.jpg"/><Relationship Id="rId12" Type="http://schemas.openxmlformats.org/officeDocument/2006/relationships/hyperlink" Target="https://www.flickr.com/photos/atomicity/160513899/" TargetMode="External"/><Relationship Id="rId17" Type="http://schemas.openxmlformats.org/officeDocument/2006/relationships/hyperlink" Target="https://commons.wikimedia.org/wiki/Category:Chicago,_Illinois;_August_Fiedler" TargetMode="External"/><Relationship Id="rId2" Type="http://schemas.openxmlformats.org/officeDocument/2006/relationships/image" Target="../media/image5.jpg"/><Relationship Id="rId16" Type="http://schemas.openxmlformats.org/officeDocument/2006/relationships/image" Target="../media/image10.jpg"/><Relationship Id="rId20" Type="http://schemas.openxmlformats.org/officeDocument/2006/relationships/hyperlink" Target="https://pixabay.com/en/town-sign-bankruptcy-insolvency-96612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/3.0/" TargetMode="External"/><Relationship Id="rId11" Type="http://schemas.openxmlformats.org/officeDocument/2006/relationships/image" Target="../media/image8.jpg"/><Relationship Id="rId5" Type="http://schemas.openxmlformats.org/officeDocument/2006/relationships/hyperlink" Target="https://www.juiciosimple.com/civil/preguntas-y-respuestas-sobre-prescripcion-pagare/" TargetMode="External"/><Relationship Id="rId15" Type="http://schemas.openxmlformats.org/officeDocument/2006/relationships/hyperlink" Target="https://www.publicdomainpictures.net/view-image.php?image=2025" TargetMode="External"/><Relationship Id="rId10" Type="http://schemas.openxmlformats.org/officeDocument/2006/relationships/hyperlink" Target="https://creativecommons.org/licenses/by-nc-sa/3.0/" TargetMode="External"/><Relationship Id="rId19" Type="http://schemas.openxmlformats.org/officeDocument/2006/relationships/image" Target="../media/image11.jpg"/><Relationship Id="rId4" Type="http://schemas.openxmlformats.org/officeDocument/2006/relationships/hyperlink" Target="https://creativecommons.org/licenses/by-nd/3.0/" TargetMode="External"/><Relationship Id="rId9" Type="http://schemas.openxmlformats.org/officeDocument/2006/relationships/image" Target="../media/image7.png"/><Relationship Id="rId1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quoteseverlasting/8946325556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heoryofinterest.blogspot.com/2017/02/to-think-is-to-solve.html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613641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233316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qr code with a white background&#10;&#10;Description automatically generated">
            <a:extLst>
              <a:ext uri="{FF2B5EF4-FFF2-40B4-BE49-F238E27FC236}">
                <a16:creationId xmlns:a16="http://schemas.microsoft.com/office/drawing/2014/main" id="{59D175A4-B47F-01CB-CBCD-22EF71F92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062" y="500062"/>
            <a:ext cx="5857875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856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671CAE-B7E0-B68C-A822-D4DF782C1C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757434" y="0"/>
            <a:ext cx="1370686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F0BDCA-6514-7A9B-1320-C447F0D2EE4B}"/>
              </a:ext>
            </a:extLst>
          </p:cNvPr>
          <p:cNvSpPr txBox="1"/>
          <p:nvPr/>
        </p:nvSpPr>
        <p:spPr>
          <a:xfrm>
            <a:off x="-115262" y="5762862"/>
            <a:ext cx="1228697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solidFill>
                  <a:schemeClr val="bg1"/>
                </a:solidFill>
                <a:hlinkClick r:id="rId3" tooltip="https://www.digitalocean.com/community/tutorials/how-to-create-a-high-availability-setup-with-heartbeat-and-floating-ips-on-ubuntu-16-0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LID4096" sz="900" dirty="0">
                <a:solidFill>
                  <a:schemeClr val="bg1"/>
                </a:solidFill>
              </a:rPr>
              <a:t> by Unknown Author is licensed under </a:t>
            </a:r>
            <a:r>
              <a:rPr lang="LID4096" sz="900" dirty="0">
                <a:solidFill>
                  <a:schemeClr val="bg1"/>
                </a:solidFill>
                <a:hlinkClick r:id="rId4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LID4096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804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sign&#10;&#10;Description automatically generated">
            <a:extLst>
              <a:ext uri="{FF2B5EF4-FFF2-40B4-BE49-F238E27FC236}">
                <a16:creationId xmlns:a16="http://schemas.microsoft.com/office/drawing/2014/main" id="{9361F1DF-B3AE-AC13-6C59-5B8E1A94D0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-1259840"/>
            <a:ext cx="12192000" cy="81178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639A29-02AA-6DF7-0113-5DCB2665509D}"/>
              </a:ext>
            </a:extLst>
          </p:cNvPr>
          <p:cNvSpPr txBox="1"/>
          <p:nvPr/>
        </p:nvSpPr>
        <p:spPr>
          <a:xfrm>
            <a:off x="-1" y="5727114"/>
            <a:ext cx="1124593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solidFill>
                  <a:schemeClr val="bg1"/>
                </a:solidFill>
                <a:hlinkClick r:id="rId4" tooltip="https://www.picpedia.org/highway-signs/e/expensive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LID4096" sz="900" dirty="0">
                <a:solidFill>
                  <a:schemeClr val="bg1"/>
                </a:solidFill>
              </a:rPr>
              <a:t> by Unknown Author is licensed under </a:t>
            </a:r>
            <a:r>
              <a:rPr lang="LID4096" sz="900" dirty="0">
                <a:solidFill>
                  <a:schemeClr val="bg1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LID4096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043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ith her hand on her face&#10;&#10;Description automatically generated with low confidence">
            <a:extLst>
              <a:ext uri="{FF2B5EF4-FFF2-40B4-BE49-F238E27FC236}">
                <a16:creationId xmlns:a16="http://schemas.microsoft.com/office/drawing/2014/main" id="{7339176D-2DFA-16E3-E3BC-EE7EF5807D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29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43216C-C8F1-002B-D6B1-0E3581790059}"/>
              </a:ext>
            </a:extLst>
          </p:cNvPr>
          <p:cNvSpPr txBox="1"/>
          <p:nvPr/>
        </p:nvSpPr>
        <p:spPr>
          <a:xfrm>
            <a:off x="0" y="4262207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>
                <a:hlinkClick r:id="rId3" tooltip="https://www.choosehelp.com/topics/anxiety/what-is-generalized-anxiety-disorder"/>
              </a:rPr>
              <a:t>This Photo</a:t>
            </a:r>
            <a:r>
              <a:rPr lang="LID4096" sz="900"/>
              <a:t> by Unknown Author is licensed under </a:t>
            </a:r>
            <a:r>
              <a:rPr lang="LID4096" sz="900">
                <a:hlinkClick r:id="rId4" tooltip="https://creativecommons.org/licenses/by/3.0/"/>
              </a:rPr>
              <a:t>CC BY</a:t>
            </a:r>
            <a:endParaRPr lang="LID4096" sz="900"/>
          </a:p>
        </p:txBody>
      </p:sp>
    </p:spTree>
    <p:extLst>
      <p:ext uri="{BB962C8B-B14F-4D97-AF65-F5344CB8AC3E}">
        <p14:creationId xmlns:p14="http://schemas.microsoft.com/office/powerpoint/2010/main" val="1651391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wearing a mask and gloves holding a test tube with a red liquid&#10;&#10;Description automatically generated with medium confidence">
            <a:extLst>
              <a:ext uri="{FF2B5EF4-FFF2-40B4-BE49-F238E27FC236}">
                <a16:creationId xmlns:a16="http://schemas.microsoft.com/office/drawing/2014/main" id="{D163E9DD-1B1C-8A9C-694D-66C9C11DB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10255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D1657EED-1051-A1A4-F916-8647BD854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861396"/>
            <a:ext cx="10905066" cy="3135207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917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CA0A02-E340-5742-7E5E-2DC7F50E7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7803" y="57199"/>
            <a:ext cx="3106506" cy="6716773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53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83AC5-7A77-5E48-BCC4-21DD8D49ACCF}"/>
              </a:ext>
            </a:extLst>
          </p:cNvPr>
          <p:cNvSpPr txBox="1"/>
          <p:nvPr/>
        </p:nvSpPr>
        <p:spPr>
          <a:xfrm>
            <a:off x="1741336" y="214685"/>
            <a:ext cx="8833899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--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blablabla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some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code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to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create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an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availability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group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and backup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keys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and stuff</a:t>
            </a:r>
            <a:endParaRPr lang="sv-SE" b="0" dirty="0">
              <a:solidFill>
                <a:srgbClr val="3B3B3B"/>
              </a:solidFill>
              <a:effectLst/>
              <a:latin typeface="FiraCode NF Retina Medium"/>
            </a:endParaRPr>
          </a:p>
          <a:p>
            <a:b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</a:b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CREATE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AVAILABILITY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GROUP [</a:t>
            </a:r>
            <a:r>
              <a:rPr lang="sv-SE" b="0" dirty="0" err="1">
                <a:solidFill>
                  <a:srgbClr val="3B3B3B"/>
                </a:solidFill>
                <a:effectLst/>
                <a:latin typeface="FiraCode NF Retina Medium"/>
              </a:rPr>
              <a:t>agsandbox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]</a:t>
            </a:r>
          </a:p>
          <a:p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WITH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(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AUTOMATED_BACKUP_PREFERENCE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SECONDARY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DB_FAILOVER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OFF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DTC_SUPPORT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NONE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CLUSTER_TYPE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NONE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REQUIRED_SYNCHRONIZED_SECONDARIES_TO_COMMIT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98658"/>
                </a:solidFill>
                <a:effectLst/>
                <a:latin typeface="FiraCode NF Retina Medium"/>
              </a:rPr>
              <a:t>0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)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FOR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DATABASE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[</a:t>
            </a:r>
            <a:r>
              <a:rPr lang="sv-SE" b="0" dirty="0" err="1">
                <a:solidFill>
                  <a:srgbClr val="3B3B3B"/>
                </a:solidFill>
                <a:effectLst/>
                <a:latin typeface="FiraCode NF Retina Medium"/>
              </a:rPr>
              <a:t>sandbox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]</a:t>
            </a:r>
          </a:p>
          <a:p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REPLICA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ON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   </a:t>
            </a:r>
            <a:r>
              <a:rPr lang="sv-SE" b="0" dirty="0">
                <a:solidFill>
                  <a:srgbClr val="A31515"/>
                </a:solidFill>
                <a:effectLst/>
                <a:latin typeface="FiraCode NF Retina Medium"/>
              </a:rPr>
              <a:t>N'db2'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WITH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(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ENDPOINT_URL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A31515"/>
                </a:solidFill>
                <a:effectLst/>
                <a:latin typeface="FiraCode NF Retina Medium"/>
              </a:rPr>
              <a:t>N'TCP://db2:5022'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FAILOVER_MODE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MANUAL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AVAILABILITY_MODE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SYNCHRONOUS_COMMIT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BACKUP_PRIORITY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98658"/>
                </a:solidFill>
                <a:effectLst/>
                <a:latin typeface="FiraCode NF Retina Medium"/>
              </a:rPr>
              <a:t>50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SEEDING_MODE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AUTOMATIC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SECONDARY_ROLE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(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ALLOW_CONNECTIONS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ALL)),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   </a:t>
            </a:r>
            <a:r>
              <a:rPr lang="sv-SE" b="0" dirty="0">
                <a:solidFill>
                  <a:srgbClr val="A31515"/>
                </a:solidFill>
                <a:effectLst/>
                <a:latin typeface="FiraCode NF Retina Medium"/>
              </a:rPr>
              <a:t>N'db1'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WITH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(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ENDPOINT_URL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A31515"/>
                </a:solidFill>
                <a:effectLst/>
                <a:latin typeface="FiraCode NF Retina Medium"/>
              </a:rPr>
              <a:t>N'TCP://db1:5022'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FAILOVER_MODE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MANUAL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AVAILABILITY_MODE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SYNCHRONOUS_COMMIT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BACKUP_PRIORITY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98658"/>
                </a:solidFill>
                <a:effectLst/>
                <a:latin typeface="FiraCode NF Retina Medium"/>
              </a:rPr>
              <a:t>50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SEEDING_MODE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AUTOMATIC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SECONDARY_ROLE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(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ALLOW_CONNECTIONS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ALL));</a:t>
            </a:r>
          </a:p>
          <a:p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GO</a:t>
            </a:r>
            <a:endParaRPr lang="sv-SE" b="0" dirty="0">
              <a:solidFill>
                <a:srgbClr val="3B3B3B"/>
              </a:solidFill>
              <a:effectLst/>
              <a:latin typeface="FiraCode NF Retina Medium"/>
            </a:endParaRPr>
          </a:p>
          <a:p>
            <a:b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</a:br>
            <a:b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</a:b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BACKUP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CERTIFICATE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db1cert </a:t>
            </a:r>
          </a:p>
          <a:p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--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blablabla</a:t>
            </a:r>
            <a:endParaRPr lang="sv-SE" b="0" dirty="0">
              <a:solidFill>
                <a:srgbClr val="3B3B3B"/>
              </a:solidFill>
              <a:effectLst/>
              <a:latin typeface="FiraCode NF Retina Medium"/>
            </a:endParaRPr>
          </a:p>
        </p:txBody>
      </p:sp>
    </p:spTree>
    <p:extLst>
      <p:ext uri="{BB962C8B-B14F-4D97-AF65-F5344CB8AC3E}">
        <p14:creationId xmlns:p14="http://schemas.microsoft.com/office/powerpoint/2010/main" val="3062887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83AC5-7A77-5E48-BCC4-21DD8D49ACCF}"/>
              </a:ext>
            </a:extLst>
          </p:cNvPr>
          <p:cNvSpPr txBox="1"/>
          <p:nvPr/>
        </p:nvSpPr>
        <p:spPr>
          <a:xfrm>
            <a:off x="1940422" y="1327868"/>
            <a:ext cx="883389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3200" b="1" i="0" u="sng" strike="noStrike" kern="1200" cap="none" spc="0" normalizeH="0" baseline="0" noProof="0" dirty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Then</a:t>
            </a:r>
            <a:r>
              <a:rPr kumimoji="0" lang="sv-SE" sz="3200" b="1" i="0" u="sng" strike="noStrike" kern="1200" cap="none" spc="0" normalizeH="0" baseline="0" noProof="0" dirty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 copy </a:t>
            </a:r>
            <a:r>
              <a:rPr kumimoji="0" lang="sv-SE" sz="3200" b="1" i="0" u="sng" strike="noStrike" kern="1200" cap="none" spc="0" normalizeH="0" baseline="0" noProof="0" dirty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some</a:t>
            </a:r>
            <a:r>
              <a:rPr kumimoji="0" lang="sv-SE" sz="3200" b="1" i="0" u="sng" strike="noStrike" kern="1200" cap="none" spc="0" normalizeH="0" baseline="0" noProof="0" dirty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 </a:t>
            </a:r>
            <a:r>
              <a:rPr kumimoji="0" lang="sv-SE" sz="3200" b="1" i="0" u="sng" strike="noStrike" kern="1200" cap="none" spc="0" normalizeH="0" baseline="0" noProof="0" dirty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keys</a:t>
            </a:r>
            <a:r>
              <a:rPr kumimoji="0" lang="sv-SE" sz="3200" b="1" i="0" u="sng" strike="noStrike" kern="1200" cap="none" spc="0" normalizeH="0" baseline="0" noProof="0" dirty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 and stuff from db1 to db2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v-SE" sz="3200" dirty="0">
              <a:solidFill>
                <a:srgbClr val="3B3B3B"/>
              </a:solidFill>
              <a:latin typeface="FiraCode NF Retina Medium"/>
            </a:endParaRPr>
          </a:p>
          <a:p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docker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 cp db1: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var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opt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mssql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data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db1cert.cer .</a:t>
            </a:r>
          </a:p>
          <a:p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docker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 cp db1: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var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opt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mssql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data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db1cert.pvk 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.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</a:p>
          <a:p>
            <a:b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</a:b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docker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 cp .\db1cert.cer db2: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var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opt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mssql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data</a:t>
            </a:r>
            <a:endParaRPr lang="sv-SE" sz="3200" b="0" dirty="0">
              <a:solidFill>
                <a:srgbClr val="3B3B3B"/>
              </a:solidFill>
              <a:effectLst/>
              <a:latin typeface="FiraCode NF Retina Medium"/>
            </a:endParaRPr>
          </a:p>
          <a:p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docker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 cp .\db1cert.pvk db2: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var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opt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mssql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data</a:t>
            </a:r>
            <a:endParaRPr lang="sv-SE" sz="3200" b="0" dirty="0">
              <a:solidFill>
                <a:srgbClr val="3B3B3B"/>
              </a:solidFill>
              <a:effectLst/>
              <a:latin typeface="FiraCode NF Retina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38739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DC2BFF8C-3B2D-67B4-F7CF-EA951087D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820502"/>
            <a:ext cx="10905066" cy="321699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45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qr code with a white background&#10;&#10;Description automatically generated">
            <a:extLst>
              <a:ext uri="{FF2B5EF4-FFF2-40B4-BE49-F238E27FC236}">
                <a16:creationId xmlns:a16="http://schemas.microsoft.com/office/drawing/2014/main" id="{59D175A4-B47F-01CB-CBCD-22EF71F92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062" y="500062"/>
            <a:ext cx="5857875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79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in a blue shirt and tie&#10;&#10;Description automatically generated with medium confidence">
            <a:extLst>
              <a:ext uri="{FF2B5EF4-FFF2-40B4-BE49-F238E27FC236}">
                <a16:creationId xmlns:a16="http://schemas.microsoft.com/office/drawing/2014/main" id="{DD518A57-0E47-B613-5529-93B786EDCD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4791"/>
          <a:stretch/>
        </p:blipFill>
        <p:spPr>
          <a:xfrm>
            <a:off x="0" y="-55527"/>
            <a:ext cx="12192000" cy="69135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4B34F8-A28B-10F8-431B-EEE8C744016D}"/>
              </a:ext>
            </a:extLst>
          </p:cNvPr>
          <p:cNvSpPr txBox="1"/>
          <p:nvPr/>
        </p:nvSpPr>
        <p:spPr>
          <a:xfrm>
            <a:off x="691340" y="616809"/>
            <a:ext cx="32346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hlinkClick r:id="rId3" tooltip="https://www.pngall.com/angry-person-png/"/>
              </a:rPr>
              <a:t>This Photo</a:t>
            </a:r>
            <a:r>
              <a:rPr lang="LID4096" sz="900" dirty="0"/>
              <a:t> by Unknown Author is licensed under </a:t>
            </a:r>
            <a:r>
              <a:rPr lang="LID4096" sz="900" dirty="0">
                <a:hlinkClick r:id="rId4" tooltip="https://creativecommons.org/licenses/by-nc/3.0/"/>
              </a:rPr>
              <a:t>CC BY-NC</a:t>
            </a:r>
            <a:endParaRPr lang="LID4096" sz="900" dirty="0"/>
          </a:p>
        </p:txBody>
      </p:sp>
    </p:spTree>
    <p:extLst>
      <p:ext uri="{BB962C8B-B14F-4D97-AF65-F5344CB8AC3E}">
        <p14:creationId xmlns:p14="http://schemas.microsoft.com/office/powerpoint/2010/main" val="226114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screenshot, parallel, rectangle&#10;&#10;Description automatically generated">
            <a:extLst>
              <a:ext uri="{FF2B5EF4-FFF2-40B4-BE49-F238E27FC236}">
                <a16:creationId xmlns:a16="http://schemas.microsoft.com/office/drawing/2014/main" id="{E7F06546-4EC2-0CEE-5093-B69663C87D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21119"/>
          <a:stretch/>
        </p:blipFill>
        <p:spPr>
          <a:xfrm>
            <a:off x="0" y="-22408"/>
            <a:ext cx="12192000" cy="68804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53C87B-758B-EED7-DA03-63671A55F336}"/>
              </a:ext>
            </a:extLst>
          </p:cNvPr>
          <p:cNvSpPr txBox="1"/>
          <p:nvPr/>
        </p:nvSpPr>
        <p:spPr>
          <a:xfrm>
            <a:off x="1964724" y="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hlinkClick r:id="rId3" tooltip="https://www.flickr.com/photos/tylertate/4383880847"/>
              </a:rPr>
              <a:t>This Photo</a:t>
            </a:r>
            <a:r>
              <a:rPr lang="LID4096" sz="900" dirty="0"/>
              <a:t> by Unknown Author is licensed under </a:t>
            </a:r>
            <a:r>
              <a:rPr lang="LID4096" sz="900" dirty="0">
                <a:hlinkClick r:id="rId4" tooltip="https://creativecommons.org/licenses/by-nd/3.0/"/>
              </a:rPr>
              <a:t>CC BY-ND</a:t>
            </a:r>
            <a:endParaRPr lang="LID4096" sz="900" dirty="0"/>
          </a:p>
        </p:txBody>
      </p:sp>
    </p:spTree>
    <p:extLst>
      <p:ext uri="{BB962C8B-B14F-4D97-AF65-F5344CB8AC3E}">
        <p14:creationId xmlns:p14="http://schemas.microsoft.com/office/powerpoint/2010/main" val="1211086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rollerblading&#10;&#10;Description automatically generated with low confidence">
            <a:extLst>
              <a:ext uri="{FF2B5EF4-FFF2-40B4-BE49-F238E27FC236}">
                <a16:creationId xmlns:a16="http://schemas.microsoft.com/office/drawing/2014/main" id="{217280EC-9EFD-EF27-959A-8323EC9CCF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b="16248"/>
          <a:stretch/>
        </p:blipFill>
        <p:spPr>
          <a:xfrm>
            <a:off x="2283" y="6152"/>
            <a:ext cx="12174414" cy="68518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7ADD38-0087-6D92-422A-012FF118E07D}"/>
              </a:ext>
            </a:extLst>
          </p:cNvPr>
          <p:cNvSpPr txBox="1"/>
          <p:nvPr/>
        </p:nvSpPr>
        <p:spPr>
          <a:xfrm>
            <a:off x="100766" y="160991"/>
            <a:ext cx="94921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solidFill>
                  <a:schemeClr val="bg1"/>
                </a:solidFill>
                <a:hlinkClick r:id="rId4" tooltip="https://www.flickr.com/photos/nocklebeast/471953746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LID4096" sz="900" dirty="0">
                <a:solidFill>
                  <a:schemeClr val="bg1"/>
                </a:solidFill>
              </a:rPr>
              <a:t> by Unknown Author is licensed under </a:t>
            </a:r>
            <a:r>
              <a:rPr lang="LID4096" sz="900" dirty="0">
                <a:solidFill>
                  <a:schemeClr val="bg1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LID4096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348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holding signs&#10;&#10;Description automatically generated with medium confidence">
            <a:extLst>
              <a:ext uri="{FF2B5EF4-FFF2-40B4-BE49-F238E27FC236}">
                <a16:creationId xmlns:a16="http://schemas.microsoft.com/office/drawing/2014/main" id="{DFDE2415-DA76-3963-061B-26389174B8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943662" y="2"/>
            <a:ext cx="3935952" cy="26265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1C767D-7929-DF5B-C54D-C6E706D0FEC1}"/>
              </a:ext>
            </a:extLst>
          </p:cNvPr>
          <p:cNvSpPr txBox="1"/>
          <p:nvPr/>
        </p:nvSpPr>
        <p:spPr>
          <a:xfrm>
            <a:off x="3719512" y="5014912"/>
            <a:ext cx="4752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>
                <a:hlinkClick r:id="rId3" tooltip="https://www.flickr.com/photos/lynnholland/2336510258"/>
              </a:rPr>
              <a:t>This Photo</a:t>
            </a:r>
            <a:r>
              <a:rPr lang="LID4096" sz="900"/>
              <a:t> by Unknown Author is licensed under </a:t>
            </a:r>
            <a:r>
              <a:rPr lang="LID4096" sz="900">
                <a:hlinkClick r:id="rId4" tooltip="https://creativecommons.org/licenses/by-nd/3.0/"/>
              </a:rPr>
              <a:t>CC BY-ND</a:t>
            </a:r>
            <a:endParaRPr lang="LID4096" sz="9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BECEF1-B7D2-1142-58A4-86D8581CAB58}"/>
              </a:ext>
            </a:extLst>
          </p:cNvPr>
          <p:cNvSpPr txBox="1"/>
          <p:nvPr/>
        </p:nvSpPr>
        <p:spPr>
          <a:xfrm>
            <a:off x="1369200" y="6322200"/>
            <a:ext cx="9753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>
                <a:hlinkClick r:id="rId5" tooltip="https://www.juiciosimple.com/civil/preguntas-y-respuestas-sobre-prescripcion-pagare/"/>
              </a:rPr>
              <a:t>This Photo</a:t>
            </a:r>
            <a:r>
              <a:rPr lang="LID4096" sz="900"/>
              <a:t> by Unknown Author is licensed under </a:t>
            </a:r>
            <a:r>
              <a:rPr lang="LID4096" sz="900">
                <a:hlinkClick r:id="rId6" tooltip="https://creativecommons.org/licenses/by-nc/3.0/"/>
              </a:rPr>
              <a:t>CC BY-NC</a:t>
            </a:r>
            <a:endParaRPr lang="LID4096" sz="900"/>
          </a:p>
        </p:txBody>
      </p:sp>
      <p:pic>
        <p:nvPicPr>
          <p:cNvPr id="13" name="Picture 12" descr="A green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F3C739FD-186E-085A-B02A-7DD8BE88B4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0" y="2465"/>
            <a:ext cx="6649896" cy="6871559"/>
          </a:xfrm>
          <a:prstGeom prst="rect">
            <a:avLst/>
          </a:prstGeom>
        </p:spPr>
      </p:pic>
      <p:pic>
        <p:nvPicPr>
          <p:cNvPr id="10" name="Picture 9" descr="A picture containing clothing, cartoon, person, graphic design&#10;&#10;Description automatically generated">
            <a:extLst>
              <a:ext uri="{FF2B5EF4-FFF2-40B4-BE49-F238E27FC236}">
                <a16:creationId xmlns:a16="http://schemas.microsoft.com/office/drawing/2014/main" id="{063A6041-1AED-0766-E4D2-7946CF9BADE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536111" y="2549116"/>
            <a:ext cx="7688587" cy="43248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D624BD4-9A5B-71FC-3AB5-82DE70B6C483}"/>
              </a:ext>
            </a:extLst>
          </p:cNvPr>
          <p:cNvSpPr txBox="1"/>
          <p:nvPr/>
        </p:nvSpPr>
        <p:spPr>
          <a:xfrm>
            <a:off x="3538500" y="6681750"/>
            <a:ext cx="571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hlinkClick r:id="rId8" tooltip="https://ipezone.blogspot.com/2011/01/on-todays-menu-us-federal-state-default.html"/>
              </a:rPr>
              <a:t>This Photo</a:t>
            </a:r>
            <a:r>
              <a:rPr lang="LID4096" sz="900" dirty="0"/>
              <a:t> by Unknown Author is licensed under </a:t>
            </a:r>
            <a:r>
              <a:rPr lang="LID4096" sz="900" dirty="0">
                <a:hlinkClick r:id="rId10" tooltip="https://creativecommons.org/licenses/by-nc-sa/3.0/"/>
              </a:rPr>
              <a:t>CC BY-SA-NC</a:t>
            </a:r>
            <a:endParaRPr lang="LID4096" sz="900" dirty="0"/>
          </a:p>
        </p:txBody>
      </p:sp>
      <p:pic>
        <p:nvPicPr>
          <p:cNvPr id="16" name="Picture 15" descr="Close-up of a sign&#10;&#10;Description automatically generated">
            <a:extLst>
              <a:ext uri="{FF2B5EF4-FFF2-40B4-BE49-F238E27FC236}">
                <a16:creationId xmlns:a16="http://schemas.microsoft.com/office/drawing/2014/main" id="{C3619D1B-52D4-59F5-B64B-2CCDEEA1583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9144000" y="4599291"/>
            <a:ext cx="3048000" cy="2286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50E86D3-EC4A-30FB-02DC-E1759D557621}"/>
              </a:ext>
            </a:extLst>
          </p:cNvPr>
          <p:cNvSpPr txBox="1"/>
          <p:nvPr/>
        </p:nvSpPr>
        <p:spPr>
          <a:xfrm>
            <a:off x="5022000" y="50220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hlinkClick r:id="rId12" tooltip="https://www.flickr.com/photos/atomicity/160513899/"/>
              </a:rPr>
              <a:t>This Photo</a:t>
            </a:r>
            <a:r>
              <a:rPr lang="LID4096" sz="900" dirty="0"/>
              <a:t> by Unknown Author is licensed under </a:t>
            </a:r>
            <a:r>
              <a:rPr lang="LID4096" sz="900" dirty="0">
                <a:hlinkClick r:id="rId13" tooltip="https://creativecommons.org/licenses/by-nc-nd/3.0/"/>
              </a:rPr>
              <a:t>CC BY-NC-ND</a:t>
            </a:r>
            <a:endParaRPr lang="LID4096" sz="900" dirty="0"/>
          </a:p>
        </p:txBody>
      </p:sp>
      <p:pic>
        <p:nvPicPr>
          <p:cNvPr id="19" name="Picture 18" descr="A person holding a red arrow going down&#10;&#10;Description automatically generated with low confidence">
            <a:extLst>
              <a:ext uri="{FF2B5EF4-FFF2-40B4-BE49-F238E27FC236}">
                <a16:creationId xmlns:a16="http://schemas.microsoft.com/office/drawing/2014/main" id="{159E2100-F8F1-741A-7E9F-158DF4E25799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 b="20291"/>
          <a:stretch/>
        </p:blipFill>
        <p:spPr>
          <a:xfrm>
            <a:off x="-29737" y="2465"/>
            <a:ext cx="3850888" cy="2302120"/>
          </a:xfrm>
          <a:prstGeom prst="rect">
            <a:avLst/>
          </a:prstGeom>
        </p:spPr>
      </p:pic>
      <p:pic>
        <p:nvPicPr>
          <p:cNvPr id="21" name="Picture 20" descr="A picture containing text, newspaper, font, poster&#10;&#10;Description automatically generated">
            <a:extLst>
              <a:ext uri="{FF2B5EF4-FFF2-40B4-BE49-F238E27FC236}">
                <a16:creationId xmlns:a16="http://schemas.microsoft.com/office/drawing/2014/main" id="{67FD1FCD-410B-AAB3-4212-E258760B1C5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9976624" y="0"/>
            <a:ext cx="2229663" cy="335860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C2ACFCF-1432-33C9-0C25-FFC77120F3E9}"/>
              </a:ext>
            </a:extLst>
          </p:cNvPr>
          <p:cNvSpPr txBox="1"/>
          <p:nvPr/>
        </p:nvSpPr>
        <p:spPr>
          <a:xfrm>
            <a:off x="4830401" y="4251769"/>
            <a:ext cx="10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hlinkClick r:id="rId17" tooltip="https://commons.wikimedia.org/wiki/Category:Chicago,_Illinois;_August_Fiedler"/>
              </a:rPr>
              <a:t>This Photo</a:t>
            </a:r>
            <a:r>
              <a:rPr lang="LID4096" sz="900" dirty="0"/>
              <a:t> by Unknown Author is licensed under </a:t>
            </a:r>
            <a:r>
              <a:rPr lang="LID4096" sz="900" dirty="0">
                <a:hlinkClick r:id="rId18" tooltip="https://creativecommons.org/licenses/by-sa/3.0/"/>
              </a:rPr>
              <a:t>CC BY-SA</a:t>
            </a:r>
            <a:endParaRPr lang="LID4096" sz="900" dirty="0"/>
          </a:p>
        </p:txBody>
      </p:sp>
      <p:pic>
        <p:nvPicPr>
          <p:cNvPr id="8" name="Picture 7" descr="A yellow sign with a red stripe&#10;&#10;Description automatically generated with low confidence">
            <a:extLst>
              <a:ext uri="{FF2B5EF4-FFF2-40B4-BE49-F238E27FC236}">
                <a16:creationId xmlns:a16="http://schemas.microsoft.com/office/drawing/2014/main" id="{7E50B43D-F5AE-000B-CB2D-C1B3F4F35F3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837473B0-CC2E-450A-ABE3-18F120FF3D39}">
                <a1611:picAttrSrcUrl xmlns:a1611="http://schemas.microsoft.com/office/drawing/2016/11/main" r:id="rId20"/>
              </a:ext>
            </a:extLst>
          </a:blip>
          <a:stretch>
            <a:fillRect/>
          </a:stretch>
        </p:blipFill>
        <p:spPr>
          <a:xfrm>
            <a:off x="504636" y="3799754"/>
            <a:ext cx="3751765" cy="281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978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oud, screenshot, sky&#10;&#10;Description automatically generated">
            <a:extLst>
              <a:ext uri="{FF2B5EF4-FFF2-40B4-BE49-F238E27FC236}">
                <a16:creationId xmlns:a16="http://schemas.microsoft.com/office/drawing/2014/main" id="{968E17F8-56BE-EC10-8CB3-DE16DAE2C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79230" y="-96644"/>
            <a:ext cx="12766691" cy="69546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C28293-BB97-AF66-0C15-19A28F81509E}"/>
              </a:ext>
            </a:extLst>
          </p:cNvPr>
          <p:cNvSpPr txBox="1"/>
          <p:nvPr/>
        </p:nvSpPr>
        <p:spPr>
          <a:xfrm>
            <a:off x="-79230" y="3475230"/>
            <a:ext cx="9527776" cy="238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>
                <a:hlinkClick r:id="rId3" tooltip="https://www.flickr.com/photos/quoteseverlasting/8946325556"/>
              </a:rPr>
              <a:t>This Photo</a:t>
            </a:r>
            <a:r>
              <a:rPr lang="LID4096" sz="900"/>
              <a:t> by Unknown Author is licensed under </a:t>
            </a:r>
            <a:r>
              <a:rPr lang="LID4096" sz="900">
                <a:hlinkClick r:id="rId4" tooltip="https://creativecommons.org/licenses/by/3.0/"/>
              </a:rPr>
              <a:t>CC BY</a:t>
            </a:r>
            <a:endParaRPr lang="LID4096" sz="900"/>
          </a:p>
        </p:txBody>
      </p:sp>
    </p:spTree>
    <p:extLst>
      <p:ext uri="{BB962C8B-B14F-4D97-AF65-F5344CB8AC3E}">
        <p14:creationId xmlns:p14="http://schemas.microsoft.com/office/powerpoint/2010/main" val="908567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gnifying glass over a problem&#10;&#10;Description automatically generated with medium confidence">
            <a:extLst>
              <a:ext uri="{FF2B5EF4-FFF2-40B4-BE49-F238E27FC236}">
                <a16:creationId xmlns:a16="http://schemas.microsoft.com/office/drawing/2014/main" id="{98316CA4-180A-EBAA-6C3C-5ADB2BDDDE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056" b="14058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196BB5-9F28-32C1-ED8C-65DAA58D52CF}"/>
              </a:ext>
            </a:extLst>
          </p:cNvPr>
          <p:cNvSpPr txBox="1"/>
          <p:nvPr/>
        </p:nvSpPr>
        <p:spPr>
          <a:xfrm>
            <a:off x="361688" y="5231898"/>
            <a:ext cx="96462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>
                <a:hlinkClick r:id="rId3" tooltip="https://theoryofinterest.blogspot.com/2017/02/to-think-is-to-solve.html"/>
              </a:rPr>
              <a:t>This Photo</a:t>
            </a:r>
            <a:r>
              <a:rPr lang="LID4096" sz="900"/>
              <a:t> by Unknown Author is licensed under </a:t>
            </a:r>
            <a:r>
              <a:rPr lang="LID4096" sz="900">
                <a:hlinkClick r:id="rId4" tooltip="https://creativecommons.org/licenses/by-sa/3.0/"/>
              </a:rPr>
              <a:t>CC BY-SA</a:t>
            </a:r>
            <a:endParaRPr lang="LID4096" sz="900"/>
          </a:p>
        </p:txBody>
      </p:sp>
    </p:spTree>
    <p:extLst>
      <p:ext uri="{BB962C8B-B14F-4D97-AF65-F5344CB8AC3E}">
        <p14:creationId xmlns:p14="http://schemas.microsoft.com/office/powerpoint/2010/main" val="3936135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holding a camera&#10;&#10;Description automatically generated with medium confidence">
            <a:extLst>
              <a:ext uri="{FF2B5EF4-FFF2-40B4-BE49-F238E27FC236}">
                <a16:creationId xmlns:a16="http://schemas.microsoft.com/office/drawing/2014/main" id="{74D836EF-65FC-A23B-879D-BC5973D4BF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807" b="7888"/>
          <a:stretch/>
        </p:blipFill>
        <p:spPr>
          <a:xfrm>
            <a:off x="-9926" y="0"/>
            <a:ext cx="122019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00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vehicle, land vehicle, outdoor, wheel&#10;&#10;Description automatically generated">
            <a:extLst>
              <a:ext uri="{FF2B5EF4-FFF2-40B4-BE49-F238E27FC236}">
                <a16:creationId xmlns:a16="http://schemas.microsoft.com/office/drawing/2014/main" id="{0B1EEC0E-486A-5475-7989-05233D2D08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869" b="7731"/>
          <a:stretch/>
        </p:blipFill>
        <p:spPr>
          <a:xfrm>
            <a:off x="-6506" y="0"/>
            <a:ext cx="1218828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35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379</Words>
  <Application>Microsoft Office PowerPoint</Application>
  <PresentationFormat>Widescreen</PresentationFormat>
  <Paragraphs>35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Arial</vt:lpstr>
      <vt:lpstr>Calibri</vt:lpstr>
      <vt:lpstr>Calibri Light</vt:lpstr>
      <vt:lpstr>FiraCode NF Retina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Structured Concepts AB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Sponsor slide</dc:title>
  <dc:subject>Data Saturday Stockholm 2022</dc:subject>
  <dc:creator>Daniel Hutmacher</dc:creator>
  <cp:keywords/>
  <dc:description/>
  <cp:lastModifiedBy>Magnus Ahlkvist</cp:lastModifiedBy>
  <cp:revision>9</cp:revision>
  <dcterms:created xsi:type="dcterms:W3CDTF">2022-05-12T18:40:33Z</dcterms:created>
  <dcterms:modified xsi:type="dcterms:W3CDTF">2024-10-01T11:06:31Z</dcterms:modified>
  <cp:category/>
</cp:coreProperties>
</file>

<file path=docProps/thumbnail.jpeg>
</file>